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1:35:08.8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30:45.0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32:22.3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0T10:08:50.8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1:50:10.7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2:30:09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2:30:09.8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2:45:22.06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15:27.0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19:02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19:02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9T13:19:02.9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6FD10-9FF3-4E96-8F2F-147142F2659F}" type="datetimeFigureOut">
              <a:rPr lang="ru-RU" smtClean="0"/>
              <a:t>20.12.2020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58D81-A297-428F-A249-A18DDD13BB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26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58D81-A297-428F-A249-A18DDD13BBB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3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7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11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5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57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40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7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88" r:id="rId6"/>
    <p:sldLayoutId id="2147483784" r:id="rId7"/>
    <p:sldLayoutId id="2147483785" r:id="rId8"/>
    <p:sldLayoutId id="2147483786" r:id="rId9"/>
    <p:sldLayoutId id="2147483787" r:id="rId10"/>
    <p:sldLayoutId id="21474837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510336-9320-4502-BE02-06AF4BCF9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200" dirty="0"/>
              <a:t>Поколения вычислительных машин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EEF5C0-FCAB-4943-A754-8BADE3C78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ru-RU" dirty="0"/>
              <a:t>Журавлев Кирилл ПИ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20-1</a:t>
            </a:r>
            <a:endParaRPr lang="ru-RU" dirty="0"/>
          </a:p>
          <a:p>
            <a:endParaRPr lang="ru-RU" dirty="0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5901F2"/>
          </a:solidFill>
          <a:ln w="38100" cap="rnd">
            <a:solidFill>
              <a:srgbClr val="5901F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B7A7E-D92A-4DF0-A1C9-F898469BA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877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Счетная машина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5" b="9587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54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Счетная машина Штаффеля кроме четырех арифметических действий могла извлекать квадратные корни</a:t>
            </a:r>
          </a:p>
        </p:txBody>
      </p:sp>
    </p:spTree>
    <p:extLst>
      <p:ext uri="{BB962C8B-B14F-4D97-AF65-F5344CB8AC3E}">
        <p14:creationId xmlns:p14="http://schemas.microsoft.com/office/powerpoint/2010/main" val="105026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Появление перфокарт</a:t>
            </a: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F9456"/>
          </a:solidFill>
          <a:ln w="38100" cap="rnd">
            <a:solidFill>
              <a:srgbClr val="BF945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Перфокарта – носитель информации из тонкого картона , представляет информацию наличием или отсутствием отверстий в определенных позициях карты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1" r="955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701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Первые программируемые машины</a:t>
            </a:r>
          </a:p>
        </p:txBody>
      </p:sp>
      <p:sp>
        <p:nvSpPr>
          <p:cNvPr id="5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A76905"/>
          </a:solidFill>
          <a:ln w="38100" cap="rnd">
            <a:solidFill>
              <a:srgbClr val="A7690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8129016" y="2803470"/>
            <a:ext cx="3432048" cy="341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Часть разностной машины Бэббиджа, собранная после его смерти сыном из частей, найденных в лаборатории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0936" y="887176"/>
            <a:ext cx="6903720" cy="50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31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Реконструкция разностной машины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4A8B4"/>
          </a:solidFill>
          <a:ln w="38100" cap="rnd">
            <a:solidFill>
              <a:srgbClr val="74A8B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Разностная машина в Лондонском музее науки работает именно так</a:t>
            </a:r>
            <a:r>
              <a:rPr lang="en-US" sz="2400" dirty="0"/>
              <a:t>, </a:t>
            </a:r>
            <a:r>
              <a:rPr lang="en-US" sz="2400"/>
              <a:t>как было спроектировано Бэббиджем</a:t>
            </a:r>
            <a:r>
              <a:rPr lang="en-US" sz="2400" dirty="0"/>
              <a:t>, </a:t>
            </a:r>
            <a:r>
              <a:rPr lang="en-US" sz="2400"/>
              <a:t>лишь с небольшими тривиальными изменениями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96" y="835174"/>
            <a:ext cx="6903720" cy="51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 dirty="0" err="1"/>
              <a:t>Аримфометр</a:t>
            </a:r>
            <a:r>
              <a:rPr lang="ru-RU" sz="3400" dirty="0"/>
              <a:t> «Феликс»</a:t>
            </a:r>
            <a:endParaRPr lang="en-US" sz="34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4A8B4"/>
          </a:solidFill>
          <a:ln w="38100" cap="rnd">
            <a:solidFill>
              <a:srgbClr val="74A8B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Арифмометр «Феликс» – самый распространенный в СССР. Выпускался в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1929 – 1978</a:t>
            </a:r>
            <a:r>
              <a:rPr lang="ru-RU" sz="2400" dirty="0"/>
              <a:t> гг.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6" y="1472946"/>
            <a:ext cx="6903720" cy="39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8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 dirty="0"/>
              <a:t>Электронный калькулятор</a:t>
            </a:r>
            <a:endParaRPr lang="en-US" sz="34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4A8B4"/>
          </a:solidFill>
          <a:ln w="38100" cap="rnd">
            <a:solidFill>
              <a:srgbClr val="74A8B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Первый полностью электронный настольный калькулятор – британский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ANITA Mark VII</a:t>
            </a:r>
            <a:r>
              <a:rPr lang="en-US" sz="2400" dirty="0"/>
              <a:t>. </a:t>
            </a:r>
            <a:r>
              <a:rPr lang="ru-RU" sz="2400" dirty="0"/>
              <a:t>Использовал дисплей на газоразрядных цифровых индикаторах 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177</a:t>
            </a:r>
            <a:r>
              <a:rPr lang="ru-RU" sz="2400" dirty="0"/>
              <a:t> миниатюрных тиратронов.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463" y="1472946"/>
            <a:ext cx="4615205" cy="39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4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Появление</a:t>
            </a:r>
            <a:r>
              <a:rPr lang="en-US" sz="3800" dirty="0"/>
              <a:t> </a:t>
            </a:r>
            <a:r>
              <a:rPr lang="en-US" sz="3800"/>
              <a:t>аналоговых</a:t>
            </a:r>
            <a:r>
              <a:rPr lang="en-US" sz="3800" dirty="0"/>
              <a:t> </a:t>
            </a:r>
            <a:r>
              <a:rPr lang="en-US" sz="3800"/>
              <a:t>вычислителей</a:t>
            </a:r>
            <a:r>
              <a:rPr lang="en-US" sz="3800" dirty="0"/>
              <a:t> в </a:t>
            </a:r>
            <a:r>
              <a:rPr lang="en-US" sz="3800"/>
              <a:t>предвоенные</a:t>
            </a:r>
            <a:r>
              <a:rPr lang="en-US" sz="3800" dirty="0"/>
              <a:t> </a:t>
            </a:r>
            <a:r>
              <a:rPr lang="en-US" sz="3800"/>
              <a:t>годы</a:t>
            </a:r>
            <a:endParaRPr lang="en-US" sz="3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Перед Второй мировой войной механические и электрические аналоговые компьютеры считались наиболее современными машинами, многие считали, что это будущее вычислительной техники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96" y="630936"/>
            <a:ext cx="66230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84">
            <a:extLst>
              <a:ext uri="{FF2B5EF4-FFF2-40B4-BE49-F238E27FC236}">
                <a16:creationId xmlns:a16="http://schemas.microsoft.com/office/drawing/2014/main" id="{A2328C31-93A8-4C77-B2C9-1705F827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341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Первые электромеханические цифровые компьютеры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Ink 8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4884261"/>
              <a:ext cx="360" cy="2160"/>
            </p14:xfrm>
          </p:contentPart>
        </mc:Choice>
        <mc:Fallback xmlns="">
          <p:pic>
            <p:nvPicPr>
              <p:cNvPr id="92" name="Ink 8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4800600"/>
            <a:ext cx="6894576" cy="1426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Репродукция</a:t>
            </a:r>
            <a:r>
              <a:rPr lang="en-US" sz="2000" dirty="0"/>
              <a:t> </a:t>
            </a:r>
            <a:r>
              <a:rPr lang="en-US" sz="2000" dirty="0" err="1"/>
              <a:t>компьютера</a:t>
            </a:r>
            <a:r>
              <a:rPr lang="en-US" sz="2000" dirty="0"/>
              <a:t> </a:t>
            </a:r>
            <a:r>
              <a:rPr lang="en-US" sz="2000" dirty="0" err="1"/>
              <a:t>Zuse</a:t>
            </a:r>
            <a:r>
              <a:rPr lang="en-US" sz="2000" dirty="0"/>
              <a:t> Z1 в </a:t>
            </a:r>
            <a:r>
              <a:rPr lang="en-US" sz="2000" dirty="0" err="1"/>
              <a:t>Музее</a:t>
            </a:r>
            <a:r>
              <a:rPr lang="en-US" sz="2000" dirty="0"/>
              <a:t> </a:t>
            </a:r>
            <a:r>
              <a:rPr lang="en-US" sz="2000" dirty="0" err="1"/>
              <a:t>техники</a:t>
            </a:r>
            <a:r>
              <a:rPr lang="en-US" sz="2000" dirty="0"/>
              <a:t>, </a:t>
            </a:r>
            <a:r>
              <a:rPr lang="en-US" sz="2000" dirty="0" err="1"/>
              <a:t>Берлин</a:t>
            </a:r>
            <a:endParaRPr lang="en-US" sz="2000" dirty="0"/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2620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C7A778"/>
          </a:solidFill>
          <a:ln w="34925">
            <a:solidFill>
              <a:srgbClr val="C7A7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66979" y="630936"/>
            <a:ext cx="6640778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79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 err="1"/>
              <a:t>Британский</a:t>
            </a:r>
            <a:r>
              <a:rPr lang="en-US" sz="5600" dirty="0"/>
              <a:t> 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Colossus</a:t>
            </a: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Использовался во время Второй мировой войны для взлома немецких шифров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618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Американские разработки</a:t>
            </a: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DB7CC"/>
          </a:solidFill>
          <a:ln w="38100" cap="rnd">
            <a:solidFill>
              <a:srgbClr val="7DB7C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Компьютер</a:t>
            </a:r>
            <a:r>
              <a:rPr lang="en-US" dirty="0"/>
              <a:t> </a:t>
            </a:r>
            <a:r>
              <a:rPr lang="en-US" dirty="0" err="1"/>
              <a:t>Атанасова-Берри</a:t>
            </a:r>
            <a:r>
              <a:rPr lang="en-US" dirty="0"/>
              <a:t>. </a:t>
            </a:r>
            <a:r>
              <a:rPr lang="en-US" dirty="0" err="1"/>
              <a:t>Первый</a:t>
            </a:r>
            <a:r>
              <a:rPr lang="en-US" dirty="0"/>
              <a:t> в </a:t>
            </a:r>
            <a:r>
              <a:rPr lang="en-US" dirty="0" err="1"/>
              <a:t>мире</a:t>
            </a:r>
            <a:r>
              <a:rPr lang="en-US" dirty="0"/>
              <a:t> </a:t>
            </a:r>
            <a:r>
              <a:rPr lang="en-US" dirty="0" err="1"/>
              <a:t>электронный</a:t>
            </a:r>
            <a:r>
              <a:rPr lang="en-US" dirty="0"/>
              <a:t> </a:t>
            </a:r>
            <a:r>
              <a:rPr lang="en-US" dirty="0" err="1"/>
              <a:t>цифровой</a:t>
            </a:r>
            <a:r>
              <a:rPr lang="en-US" dirty="0"/>
              <a:t> </a:t>
            </a:r>
            <a:r>
              <a:rPr lang="en-US" dirty="0" err="1"/>
              <a:t>компьютер</a:t>
            </a:r>
            <a:r>
              <a:rPr lang="en-US" dirty="0"/>
              <a:t>. </a:t>
            </a:r>
            <a:r>
              <a:rPr lang="en-US" dirty="0" err="1"/>
              <a:t>Конструкция</a:t>
            </a:r>
            <a:r>
              <a:rPr lang="en-US" dirty="0"/>
              <a:t> </a:t>
            </a:r>
            <a:r>
              <a:rPr lang="en-US" dirty="0" err="1"/>
              <a:t>насчитывала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dirty="0"/>
              <a:t> </a:t>
            </a:r>
            <a:r>
              <a:rPr lang="en-US" dirty="0" err="1"/>
              <a:t>электровакуумных</a:t>
            </a:r>
            <a:r>
              <a:rPr lang="en-US" dirty="0"/>
              <a:t> </a:t>
            </a:r>
            <a:r>
              <a:rPr lang="en-US" dirty="0" err="1"/>
              <a:t>ламп</a:t>
            </a:r>
            <a:r>
              <a:rPr lang="en-US" dirty="0"/>
              <a:t>, в </a:t>
            </a:r>
            <a:r>
              <a:rPr lang="en-US" dirty="0" err="1"/>
              <a:t>качестве</a:t>
            </a:r>
            <a:r>
              <a:rPr lang="en-US" dirty="0"/>
              <a:t> </a:t>
            </a:r>
            <a:r>
              <a:rPr lang="en-US" dirty="0" err="1"/>
              <a:t>памяти</a:t>
            </a:r>
            <a:r>
              <a:rPr lang="en-US" dirty="0"/>
              <a:t> </a:t>
            </a:r>
            <a:r>
              <a:rPr lang="en-US" dirty="0" err="1"/>
              <a:t>использовался</a:t>
            </a:r>
            <a:r>
              <a:rPr lang="en-US" dirty="0"/>
              <a:t> </a:t>
            </a:r>
            <a:r>
              <a:rPr lang="en-US" dirty="0" err="1"/>
              <a:t>вращающийся</a:t>
            </a:r>
            <a:r>
              <a:rPr lang="en-US" dirty="0"/>
              <a:t> </a:t>
            </a:r>
            <a:r>
              <a:rPr lang="en-US" dirty="0" err="1"/>
              <a:t>барабан</a:t>
            </a:r>
            <a:r>
              <a:rPr lang="en-US" dirty="0"/>
              <a:t>.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r="10259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556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Ранние</a:t>
            </a:r>
            <a:r>
              <a:rPr lang="en-US" sz="3000" dirty="0"/>
              <a:t> </a:t>
            </a:r>
            <a:r>
              <a:rPr lang="en-US" sz="3000" dirty="0" err="1"/>
              <a:t>приспособления</a:t>
            </a:r>
            <a:r>
              <a:rPr lang="en-US" sz="3000" dirty="0"/>
              <a:t> и </a:t>
            </a:r>
            <a:r>
              <a:rPr lang="en-US" sz="3000" dirty="0" err="1"/>
              <a:t>устройства</a:t>
            </a:r>
            <a:r>
              <a:rPr lang="en-US" sz="3000" dirty="0"/>
              <a:t> </a:t>
            </a:r>
            <a:r>
              <a:rPr lang="en-US" sz="3000" dirty="0" err="1"/>
              <a:t>для</a:t>
            </a:r>
            <a:r>
              <a:rPr lang="en-US" sz="3000" dirty="0"/>
              <a:t> </a:t>
            </a:r>
            <a:r>
              <a:rPr lang="en-US" sz="3000" dirty="0" err="1"/>
              <a:t>счета</a:t>
            </a:r>
            <a:endParaRPr lang="en-US" sz="3000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Балансирные</a:t>
            </a:r>
            <a:r>
              <a:rPr lang="en-US" sz="2400" dirty="0"/>
              <a:t> </a:t>
            </a:r>
            <a:r>
              <a:rPr lang="en-US" sz="2400" dirty="0" err="1"/>
              <a:t>весы</a:t>
            </a:r>
            <a:r>
              <a:rPr lang="en-US" sz="2400" dirty="0"/>
              <a:t> – </a:t>
            </a:r>
            <a:r>
              <a:rPr lang="en-US" sz="2400" dirty="0" err="1"/>
              <a:t>одно</a:t>
            </a:r>
            <a:r>
              <a:rPr lang="en-US" sz="2400" dirty="0"/>
              <a:t> </a:t>
            </a:r>
            <a:r>
              <a:rPr lang="en-US" sz="2400" dirty="0" err="1"/>
              <a:t>из</a:t>
            </a:r>
            <a:r>
              <a:rPr lang="en-US" sz="2400" dirty="0"/>
              <a:t> </a:t>
            </a:r>
            <a:r>
              <a:rPr lang="en-US" sz="2400" dirty="0" err="1"/>
              <a:t>первых</a:t>
            </a:r>
            <a:r>
              <a:rPr lang="en-US" sz="2400" dirty="0"/>
              <a:t> </a:t>
            </a:r>
            <a:r>
              <a:rPr lang="en-US" sz="2400" dirty="0" err="1"/>
              <a:t>устройств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количественного</a:t>
            </a:r>
            <a:r>
              <a:rPr lang="en-US" sz="2400" dirty="0"/>
              <a:t> </a:t>
            </a:r>
            <a:r>
              <a:rPr lang="en-US" sz="2400" dirty="0" err="1"/>
              <a:t>определения</a:t>
            </a:r>
            <a:r>
              <a:rPr lang="en-US" sz="2400" dirty="0"/>
              <a:t> </a:t>
            </a:r>
            <a:r>
              <a:rPr lang="en-US" sz="2400" dirty="0" err="1"/>
              <a:t>массы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 descr="Изображение выглядит как текст, шкала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94" y="640080"/>
            <a:ext cx="419732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«Эниак»</a:t>
            </a:r>
          </a:p>
        </p:txBody>
      </p:sp>
      <p:sp>
        <p:nvSpPr>
          <p:cNvPr id="10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Американский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ENIAC</a:t>
            </a:r>
            <a:r>
              <a:rPr lang="en-US" dirty="0"/>
              <a:t>, </a:t>
            </a:r>
            <a:r>
              <a:rPr lang="en-US" dirty="0" err="1"/>
              <a:t>который</a:t>
            </a:r>
            <a:r>
              <a:rPr lang="en-US" dirty="0"/>
              <a:t> </a:t>
            </a:r>
            <a:r>
              <a:rPr lang="en-US" dirty="0" err="1"/>
              <a:t>часто</a:t>
            </a:r>
            <a:r>
              <a:rPr lang="en-US" dirty="0"/>
              <a:t> </a:t>
            </a:r>
            <a:r>
              <a:rPr lang="en-US" dirty="0" err="1"/>
              <a:t>называют</a:t>
            </a:r>
            <a:r>
              <a:rPr lang="en-US" dirty="0"/>
              <a:t> </a:t>
            </a:r>
            <a:r>
              <a:rPr lang="en-US" dirty="0" err="1"/>
              <a:t>первым</a:t>
            </a:r>
            <a:r>
              <a:rPr lang="en-US" dirty="0"/>
              <a:t> </a:t>
            </a:r>
            <a:r>
              <a:rPr lang="en-US" dirty="0" err="1"/>
              <a:t>электронным</a:t>
            </a:r>
            <a:r>
              <a:rPr lang="en-US" dirty="0"/>
              <a:t> </a:t>
            </a:r>
            <a:r>
              <a:rPr lang="en-US" dirty="0" err="1"/>
              <a:t>компьютером</a:t>
            </a:r>
            <a:r>
              <a:rPr lang="en-US" dirty="0"/>
              <a:t> </a:t>
            </a:r>
            <a:r>
              <a:rPr lang="en-US" dirty="0" err="1"/>
              <a:t>общего</a:t>
            </a:r>
            <a:r>
              <a:rPr lang="en-US" dirty="0"/>
              <a:t> </a:t>
            </a:r>
            <a:r>
              <a:rPr lang="en-US" dirty="0" err="1"/>
              <a:t>назначения</a:t>
            </a:r>
            <a:r>
              <a:rPr lang="en-US" dirty="0"/>
              <a:t>, </a:t>
            </a:r>
            <a:r>
              <a:rPr lang="en-US" dirty="0" err="1"/>
              <a:t>публично</a:t>
            </a:r>
            <a:r>
              <a:rPr lang="en-US" dirty="0"/>
              <a:t> </a:t>
            </a:r>
            <a:r>
              <a:rPr lang="en-US" dirty="0" err="1"/>
              <a:t>доказал</a:t>
            </a:r>
            <a:r>
              <a:rPr lang="en-US" dirty="0"/>
              <a:t> </a:t>
            </a:r>
            <a:r>
              <a:rPr lang="en-US" dirty="0" err="1"/>
              <a:t>применимость</a:t>
            </a:r>
            <a:r>
              <a:rPr lang="en-US" dirty="0"/>
              <a:t> </a:t>
            </a:r>
            <a:r>
              <a:rPr lang="en-US" dirty="0" err="1"/>
              <a:t>электроники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масштабных</a:t>
            </a:r>
            <a:r>
              <a:rPr lang="en-US" dirty="0"/>
              <a:t> </a:t>
            </a:r>
            <a:r>
              <a:rPr lang="en-US" dirty="0" err="1"/>
              <a:t>вычислений</a:t>
            </a:r>
            <a:r>
              <a:rPr lang="en-US" dirty="0"/>
              <a:t>. </a:t>
            </a:r>
            <a:r>
              <a:rPr lang="en-US" dirty="0" err="1"/>
              <a:t>Выполнял</a:t>
            </a:r>
            <a:r>
              <a:rPr lang="en-US" dirty="0"/>
              <a:t> </a:t>
            </a:r>
            <a:r>
              <a:rPr lang="en-US" dirty="0" err="1"/>
              <a:t>баллистические</a:t>
            </a:r>
            <a:r>
              <a:rPr lang="en-US" dirty="0"/>
              <a:t> </a:t>
            </a:r>
            <a:r>
              <a:rPr lang="en-US" dirty="0" err="1"/>
              <a:t>расчеты</a:t>
            </a:r>
            <a:r>
              <a:rPr lang="en-US" dirty="0"/>
              <a:t> и </a:t>
            </a:r>
            <a:r>
              <a:rPr lang="en-US" dirty="0" err="1"/>
              <a:t>потреблял</a:t>
            </a:r>
            <a:r>
              <a:rPr lang="en-US" dirty="0"/>
              <a:t> </a:t>
            </a:r>
            <a:r>
              <a:rPr lang="en-US" dirty="0" err="1"/>
              <a:t>мощность</a:t>
            </a:r>
            <a:r>
              <a:rPr lang="en-US" dirty="0"/>
              <a:t>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r>
              <a:rPr lang="en-US" dirty="0"/>
              <a:t> </a:t>
            </a:r>
            <a:r>
              <a:rPr lang="en-US" dirty="0" err="1"/>
              <a:t>кВТ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96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681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Первое поколение компьютеров с архитектурой Фон Неймана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" b="32607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00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Первой</a:t>
            </a:r>
            <a:r>
              <a:rPr lang="en-US" dirty="0"/>
              <a:t> </a:t>
            </a:r>
            <a:r>
              <a:rPr lang="en-US" dirty="0" err="1"/>
              <a:t>работающей</a:t>
            </a:r>
            <a:r>
              <a:rPr lang="en-US" dirty="0"/>
              <a:t> </a:t>
            </a:r>
            <a:r>
              <a:rPr lang="en-US" dirty="0" err="1"/>
              <a:t>машиной</a:t>
            </a:r>
            <a:r>
              <a:rPr lang="en-US" dirty="0"/>
              <a:t> с </a:t>
            </a:r>
            <a:r>
              <a:rPr lang="en-US" dirty="0" err="1"/>
              <a:t>архитектурой</a:t>
            </a:r>
            <a:r>
              <a:rPr lang="en-US" dirty="0"/>
              <a:t> </a:t>
            </a:r>
            <a:r>
              <a:rPr lang="en-US" dirty="0" err="1"/>
              <a:t>Фон</a:t>
            </a:r>
            <a:r>
              <a:rPr lang="en-US" dirty="0"/>
              <a:t> </a:t>
            </a:r>
            <a:r>
              <a:rPr lang="en-US" dirty="0" err="1"/>
              <a:t>Неймана</a:t>
            </a:r>
            <a:r>
              <a:rPr lang="en-US" dirty="0"/>
              <a:t> </a:t>
            </a:r>
            <a:r>
              <a:rPr lang="en-US" dirty="0" err="1"/>
              <a:t>стала</a:t>
            </a:r>
            <a:r>
              <a:rPr lang="en-US" dirty="0"/>
              <a:t> </a:t>
            </a:r>
            <a:r>
              <a:rPr lang="en-US" dirty="0" err="1"/>
              <a:t>Манчестерская</a:t>
            </a:r>
            <a:r>
              <a:rPr lang="en-US" dirty="0"/>
              <a:t> </a:t>
            </a:r>
            <a:r>
              <a:rPr lang="en-US" dirty="0" err="1"/>
              <a:t>малая</a:t>
            </a:r>
            <a:r>
              <a:rPr lang="en-US" dirty="0"/>
              <a:t> </a:t>
            </a:r>
            <a:r>
              <a:rPr lang="en-US" dirty="0" err="1"/>
              <a:t>эксперименатльная</a:t>
            </a:r>
            <a:r>
              <a:rPr lang="en-US" dirty="0"/>
              <a:t> </a:t>
            </a:r>
            <a:r>
              <a:rPr lang="en-US" dirty="0" err="1"/>
              <a:t>машина</a:t>
            </a:r>
            <a:r>
              <a:rPr lang="en-US" dirty="0"/>
              <a:t>, </a:t>
            </a:r>
            <a:r>
              <a:rPr lang="en-US" dirty="0" err="1"/>
              <a:t>созданная</a:t>
            </a:r>
            <a:r>
              <a:rPr lang="en-US" dirty="0"/>
              <a:t>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1948</a:t>
            </a:r>
            <a:r>
              <a:rPr lang="en-US" dirty="0"/>
              <a:t> </a:t>
            </a:r>
            <a:r>
              <a:rPr lang="en-US" dirty="0" err="1"/>
              <a:t>году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3757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err="1"/>
              <a:t>Второе</a:t>
            </a:r>
            <a:r>
              <a:rPr lang="en-US" sz="3600" dirty="0"/>
              <a:t> </a:t>
            </a:r>
            <a:r>
              <a:rPr lang="en-US" sz="3600" dirty="0" err="1"/>
              <a:t>поколение</a:t>
            </a:r>
            <a:br>
              <a:rPr lang="en-US" sz="3600" dirty="0"/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  <a:r>
              <a:rPr lang="en-US" sz="3600" dirty="0"/>
              <a:t>-е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600" dirty="0"/>
              <a:t> </a:t>
            </a:r>
            <a:r>
              <a:rPr lang="en-US" sz="3600" dirty="0" err="1"/>
              <a:t>начало</a:t>
            </a:r>
            <a:r>
              <a:rPr lang="en-US" sz="3600" dirty="0"/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</a:t>
            </a:r>
            <a:r>
              <a:rPr lang="en-US" sz="3600" dirty="0"/>
              <a:t>-х</a:t>
            </a:r>
          </a:p>
        </p:txBody>
      </p:sp>
      <p:sp>
        <p:nvSpPr>
          <p:cNvPr id="11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89461"/>
          </a:solidFill>
          <a:ln w="38100" cap="rnd">
            <a:solidFill>
              <a:srgbClr val="B8946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Транзисторы</a:t>
            </a:r>
            <a:r>
              <a:rPr lang="en-US" dirty="0"/>
              <a:t>, </a:t>
            </a:r>
            <a:r>
              <a:rPr lang="en-US" dirty="0" err="1"/>
              <a:t>изобретенные</a:t>
            </a:r>
            <a:r>
              <a:rPr lang="en-US" dirty="0"/>
              <a:t>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1947</a:t>
            </a:r>
            <a:r>
              <a:rPr lang="en-US" dirty="0"/>
              <a:t> </a:t>
            </a:r>
            <a:r>
              <a:rPr lang="en-US" dirty="0" err="1"/>
              <a:t>году</a:t>
            </a:r>
            <a:r>
              <a:rPr lang="en-US" dirty="0"/>
              <a:t>, </a:t>
            </a:r>
            <a:r>
              <a:rPr lang="en-US" dirty="0" err="1"/>
              <a:t>стали</a:t>
            </a:r>
            <a:r>
              <a:rPr lang="en-US" dirty="0"/>
              <a:t> </a:t>
            </a:r>
            <a:r>
              <a:rPr lang="en-US" dirty="0" err="1"/>
              <a:t>заменой</a:t>
            </a:r>
            <a:r>
              <a:rPr lang="en-US" dirty="0"/>
              <a:t> </a:t>
            </a:r>
            <a:r>
              <a:rPr lang="en-US" dirty="0" err="1"/>
              <a:t>хрупким</a:t>
            </a:r>
            <a:r>
              <a:rPr lang="en-US" dirty="0"/>
              <a:t> и </a:t>
            </a:r>
            <a:r>
              <a:rPr lang="en-US" dirty="0" err="1"/>
              <a:t>энергоемким</a:t>
            </a:r>
            <a:r>
              <a:rPr lang="en-US" dirty="0"/>
              <a:t> </a:t>
            </a:r>
            <a:r>
              <a:rPr lang="en-US" dirty="0" err="1"/>
              <a:t>лампам</a:t>
            </a:r>
            <a:r>
              <a:rPr lang="en-US" dirty="0"/>
              <a:t>. </a:t>
            </a:r>
            <a:r>
              <a:rPr lang="en-US" dirty="0" err="1"/>
              <a:t>Благодаря</a:t>
            </a:r>
            <a:r>
              <a:rPr lang="en-US" dirty="0"/>
              <a:t> </a:t>
            </a:r>
            <a:r>
              <a:rPr lang="en-US" dirty="0" err="1"/>
              <a:t>транзисторам</a:t>
            </a:r>
            <a:r>
              <a:rPr lang="en-US" dirty="0"/>
              <a:t> </a:t>
            </a:r>
            <a:r>
              <a:rPr lang="en-US" dirty="0" err="1"/>
              <a:t>было</a:t>
            </a:r>
            <a:r>
              <a:rPr lang="en-US" dirty="0"/>
              <a:t> </a:t>
            </a:r>
            <a:r>
              <a:rPr lang="en-US" dirty="0" err="1"/>
              <a:t>достигнуто</a:t>
            </a:r>
            <a:r>
              <a:rPr lang="en-US" dirty="0"/>
              <a:t> </a:t>
            </a:r>
            <a:r>
              <a:rPr lang="en-US" dirty="0" err="1"/>
              <a:t>значительное</a:t>
            </a:r>
            <a:r>
              <a:rPr lang="en-US" dirty="0"/>
              <a:t> </a:t>
            </a:r>
            <a:r>
              <a:rPr lang="en-US" dirty="0" err="1"/>
              <a:t>уменьшение</a:t>
            </a:r>
            <a:r>
              <a:rPr lang="en-US" dirty="0"/>
              <a:t> </a:t>
            </a:r>
            <a:r>
              <a:rPr lang="en-US" dirty="0" err="1"/>
              <a:t>размеров</a:t>
            </a:r>
            <a:r>
              <a:rPr lang="en-US" dirty="0"/>
              <a:t> и </a:t>
            </a:r>
            <a:r>
              <a:rPr lang="en-US" dirty="0" err="1"/>
              <a:t>объемов</a:t>
            </a:r>
            <a:r>
              <a:rPr lang="en-US" dirty="0"/>
              <a:t> </a:t>
            </a:r>
            <a:r>
              <a:rPr lang="en-US" dirty="0" err="1"/>
              <a:t>потребляемой</a:t>
            </a:r>
            <a:r>
              <a:rPr lang="en-US" dirty="0"/>
              <a:t> </a:t>
            </a:r>
            <a:r>
              <a:rPr lang="en-US" dirty="0" err="1"/>
              <a:t>энергии</a:t>
            </a:r>
            <a:r>
              <a:rPr lang="en-US" dirty="0"/>
              <a:t>, а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повышение</a:t>
            </a:r>
            <a:r>
              <a:rPr lang="en-US" dirty="0"/>
              <a:t> </a:t>
            </a:r>
            <a:r>
              <a:rPr lang="en-US" dirty="0" err="1"/>
              <a:t>надежности</a:t>
            </a:r>
            <a:r>
              <a:rPr lang="en-US" dirty="0"/>
              <a:t>.</a:t>
            </a:r>
            <a:r>
              <a:rPr lang="ru-RU" dirty="0"/>
              <a:t> Например</a:t>
            </a:r>
            <a:r>
              <a:rPr lang="en-US" dirty="0"/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1620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/>
              <a:t>на транзисторах</a:t>
            </a:r>
            <a:r>
              <a:rPr lang="en-US" dirty="0"/>
              <a:t>, </a:t>
            </a:r>
            <a:r>
              <a:rPr lang="ru-RU" dirty="0"/>
              <a:t>ставшая заменой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650 </a:t>
            </a:r>
            <a:r>
              <a:rPr lang="ru-RU" dirty="0"/>
              <a:t>на лампах</a:t>
            </a:r>
            <a:r>
              <a:rPr lang="en-US" dirty="0"/>
              <a:t>, </a:t>
            </a:r>
            <a:r>
              <a:rPr lang="ru-RU" dirty="0"/>
              <a:t>была размером с письменный стол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1" r="1613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146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4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 err="1"/>
              <a:t>Второе</a:t>
            </a:r>
            <a:r>
              <a:rPr lang="en-US" sz="3100" dirty="0"/>
              <a:t> </a:t>
            </a:r>
            <a:r>
              <a:rPr lang="en-US" sz="3100" dirty="0" err="1"/>
              <a:t>поколение</a:t>
            </a:r>
            <a:br>
              <a:rPr lang="en-US" sz="3100" dirty="0"/>
            </a:b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  <a:r>
              <a:rPr lang="en-US" sz="3100" dirty="0"/>
              <a:t>-е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100" dirty="0"/>
              <a:t> </a:t>
            </a:r>
            <a:r>
              <a:rPr lang="en-US" sz="3100" dirty="0" err="1"/>
              <a:t>начало</a:t>
            </a:r>
            <a:r>
              <a:rPr lang="en-US" sz="3100" dirty="0"/>
              <a:t> 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</a:t>
            </a:r>
            <a:r>
              <a:rPr lang="en-US" sz="3100" dirty="0"/>
              <a:t>-х</a:t>
            </a: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FFB82"/>
          </a:solidFill>
          <a:ln w="38100" cap="rnd">
            <a:solidFill>
              <a:srgbClr val="FFFB8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1959</a:t>
            </a:r>
            <a:r>
              <a:rPr lang="en-US" dirty="0"/>
              <a:t> </a:t>
            </a:r>
            <a:r>
              <a:rPr lang="en-US" dirty="0" err="1"/>
              <a:t>году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основе</a:t>
            </a:r>
            <a:r>
              <a:rPr lang="en-US" dirty="0"/>
              <a:t> </a:t>
            </a:r>
            <a:r>
              <a:rPr lang="en-US" dirty="0" err="1"/>
              <a:t>транзисторов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</a:t>
            </a:r>
            <a:r>
              <a:rPr lang="en-US" dirty="0" err="1"/>
              <a:t>выпустила</a:t>
            </a:r>
            <a:r>
              <a:rPr lang="en-US" dirty="0"/>
              <a:t> </a:t>
            </a:r>
            <a:r>
              <a:rPr lang="en-US" dirty="0" err="1"/>
              <a:t>мейнфрейм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7090 </a:t>
            </a:r>
            <a:r>
              <a:rPr lang="en-US" dirty="0"/>
              <a:t>и </a:t>
            </a:r>
            <a:r>
              <a:rPr lang="en-US" dirty="0" err="1"/>
              <a:t>машину</a:t>
            </a:r>
            <a:r>
              <a:rPr lang="en-US" dirty="0"/>
              <a:t> </a:t>
            </a:r>
            <a:r>
              <a:rPr lang="en-US" dirty="0" err="1"/>
              <a:t>среднего</a:t>
            </a:r>
            <a:r>
              <a:rPr lang="en-US" dirty="0"/>
              <a:t> </a:t>
            </a:r>
            <a:r>
              <a:rPr lang="en-US" dirty="0" err="1"/>
              <a:t>класса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1401</a:t>
            </a:r>
            <a:r>
              <a:rPr lang="en-US" dirty="0"/>
              <a:t>. </a:t>
            </a:r>
            <a:r>
              <a:rPr lang="en-US" dirty="0" err="1"/>
              <a:t>Последняя</a:t>
            </a:r>
            <a:r>
              <a:rPr lang="en-US" dirty="0"/>
              <a:t> </a:t>
            </a:r>
            <a:r>
              <a:rPr lang="en-US" dirty="0" err="1"/>
              <a:t>использовала</a:t>
            </a:r>
            <a:r>
              <a:rPr lang="en-US" dirty="0"/>
              <a:t> </a:t>
            </a:r>
            <a:r>
              <a:rPr lang="en-US" dirty="0" err="1"/>
              <a:t>перфокарточный</a:t>
            </a:r>
            <a:r>
              <a:rPr lang="en-US" dirty="0"/>
              <a:t> </a:t>
            </a:r>
            <a:r>
              <a:rPr lang="en-US" dirty="0" err="1"/>
              <a:t>ввод</a:t>
            </a:r>
            <a:r>
              <a:rPr lang="en-US" dirty="0"/>
              <a:t> и </a:t>
            </a:r>
            <a:r>
              <a:rPr lang="en-US" dirty="0" err="1"/>
              <a:t>стала</a:t>
            </a:r>
            <a:r>
              <a:rPr lang="en-US" dirty="0"/>
              <a:t> </a:t>
            </a:r>
            <a:r>
              <a:rPr lang="en-US" dirty="0" err="1"/>
              <a:t>самым</a:t>
            </a:r>
            <a:r>
              <a:rPr lang="en-US" dirty="0"/>
              <a:t> </a:t>
            </a:r>
            <a:r>
              <a:rPr lang="en-US" dirty="0" err="1"/>
              <a:t>популярным</a:t>
            </a:r>
            <a:r>
              <a:rPr lang="en-US" dirty="0"/>
              <a:t> </a:t>
            </a:r>
            <a:r>
              <a:rPr lang="en-US" dirty="0" err="1"/>
              <a:t>компьютером</a:t>
            </a:r>
            <a:r>
              <a:rPr lang="en-US" dirty="0"/>
              <a:t> </a:t>
            </a:r>
            <a:r>
              <a:rPr lang="en-US" dirty="0" err="1"/>
              <a:t>общего</a:t>
            </a:r>
            <a:r>
              <a:rPr lang="en-US" dirty="0"/>
              <a:t> </a:t>
            </a:r>
            <a:r>
              <a:rPr lang="en-US" dirty="0" err="1"/>
              <a:t>назначения</a:t>
            </a:r>
            <a:r>
              <a:rPr lang="en-US" dirty="0"/>
              <a:t> </a:t>
            </a:r>
            <a:r>
              <a:rPr lang="en-US" dirty="0" err="1"/>
              <a:t>того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/>
              <a:t> в </a:t>
            </a:r>
            <a:r>
              <a:rPr lang="en-US" dirty="0" err="1"/>
              <a:t>период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 – 1964 </a:t>
            </a:r>
            <a:r>
              <a:rPr lang="en-US" dirty="0" err="1"/>
              <a:t>гг</a:t>
            </a:r>
            <a:r>
              <a:rPr lang="en-US" dirty="0"/>
              <a:t>. </a:t>
            </a:r>
            <a:r>
              <a:rPr lang="en-US" dirty="0" err="1"/>
              <a:t>было</a:t>
            </a:r>
            <a:r>
              <a:rPr lang="en-US" dirty="0"/>
              <a:t> </a:t>
            </a:r>
            <a:r>
              <a:rPr lang="en-US" dirty="0" err="1"/>
              <a:t>выпущено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dirty="0"/>
              <a:t> </a:t>
            </a:r>
            <a:r>
              <a:rPr lang="en-US" dirty="0" err="1"/>
              <a:t>тыс</a:t>
            </a:r>
            <a:r>
              <a:rPr lang="en-US" dirty="0"/>
              <a:t>. </a:t>
            </a:r>
            <a:r>
              <a:rPr lang="en-US" dirty="0" err="1"/>
              <a:t>экземпляров</a:t>
            </a:r>
            <a:r>
              <a:rPr lang="en-US" dirty="0"/>
              <a:t> </a:t>
            </a:r>
            <a:r>
              <a:rPr lang="en-US" dirty="0" err="1"/>
              <a:t>этой</a:t>
            </a:r>
            <a:r>
              <a:rPr lang="en-US" dirty="0"/>
              <a:t> </a:t>
            </a:r>
            <a:r>
              <a:rPr lang="en-US" dirty="0" err="1"/>
              <a:t>машины</a:t>
            </a:r>
            <a:r>
              <a:rPr lang="en-US" dirty="0"/>
              <a:t>. </a:t>
            </a:r>
            <a:r>
              <a:rPr lang="en-US" dirty="0" err="1"/>
              <a:t>Многие</a:t>
            </a:r>
            <a:r>
              <a:rPr lang="en-US" dirty="0"/>
              <a:t> </a:t>
            </a:r>
            <a:r>
              <a:rPr lang="en-US" dirty="0" err="1"/>
              <a:t>аспекты</a:t>
            </a:r>
            <a:r>
              <a:rPr lang="en-US" dirty="0"/>
              <a:t> </a:t>
            </a:r>
            <a:r>
              <a:rPr lang="en-US" dirty="0" err="1"/>
              <a:t>этого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 </a:t>
            </a:r>
            <a:r>
              <a:rPr lang="en-US" dirty="0" err="1"/>
              <a:t>были</a:t>
            </a:r>
            <a:r>
              <a:rPr lang="en-US" dirty="0"/>
              <a:t> </a:t>
            </a:r>
            <a:r>
              <a:rPr lang="en-US" dirty="0" err="1"/>
              <a:t>основаны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желании</a:t>
            </a:r>
            <a:r>
              <a:rPr lang="en-US" dirty="0"/>
              <a:t> </a:t>
            </a:r>
            <a:r>
              <a:rPr lang="en-US" dirty="0" err="1"/>
              <a:t>заменить</a:t>
            </a:r>
            <a:r>
              <a:rPr lang="en-US" dirty="0"/>
              <a:t> </a:t>
            </a:r>
            <a:r>
              <a:rPr lang="en-US" dirty="0" err="1"/>
              <a:t>перфокарточные</a:t>
            </a:r>
            <a:r>
              <a:rPr lang="en-US" dirty="0"/>
              <a:t> </a:t>
            </a:r>
            <a:r>
              <a:rPr lang="en-US" dirty="0" err="1"/>
              <a:t>машины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широко</a:t>
            </a:r>
            <a:r>
              <a:rPr lang="en-US" dirty="0"/>
              <a:t> </a:t>
            </a:r>
            <a:r>
              <a:rPr lang="en-US" dirty="0" err="1"/>
              <a:t>использовались</a:t>
            </a:r>
            <a:r>
              <a:rPr lang="en-US" dirty="0"/>
              <a:t> </a:t>
            </a:r>
            <a:r>
              <a:rPr lang="en-US" dirty="0" err="1"/>
              <a:t>начиная</a:t>
            </a:r>
            <a:r>
              <a:rPr lang="en-US" dirty="0"/>
              <a:t> 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</a:t>
            </a:r>
            <a:r>
              <a:rPr lang="en-US" dirty="0"/>
              <a:t>-х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самого</a:t>
            </a:r>
            <a:r>
              <a:rPr lang="en-US" dirty="0"/>
              <a:t> </a:t>
            </a:r>
            <a:r>
              <a:rPr lang="en-US" dirty="0" err="1"/>
              <a:t>начала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</a:t>
            </a:r>
            <a:r>
              <a:rPr lang="en-US" dirty="0"/>
              <a:t>-х </a:t>
            </a:r>
            <a:r>
              <a:rPr lang="en-US" dirty="0" err="1"/>
              <a:t>гг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630936" y="707789"/>
            <a:ext cx="5458968" cy="54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 err="1"/>
              <a:t>Второе</a:t>
            </a:r>
            <a:r>
              <a:rPr lang="en-US" sz="3800" dirty="0"/>
              <a:t> </a:t>
            </a:r>
            <a:r>
              <a:rPr lang="en-US" sz="3800" dirty="0" err="1"/>
              <a:t>поколение</a:t>
            </a:r>
            <a:br>
              <a:rPr lang="en-US" sz="3800" dirty="0"/>
            </a:b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</a:t>
            </a:r>
            <a:r>
              <a:rPr lang="en-US" sz="3800" dirty="0"/>
              <a:t>-е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3800" dirty="0"/>
              <a:t> </a:t>
            </a:r>
            <a:r>
              <a:rPr lang="en-US" sz="3800" dirty="0" err="1"/>
              <a:t>начало</a:t>
            </a:r>
            <a:r>
              <a:rPr lang="en-US" sz="3800" dirty="0"/>
              <a:t>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1960</a:t>
            </a:r>
            <a:r>
              <a:rPr lang="en-US" sz="3800" dirty="0"/>
              <a:t>-х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19610" b="4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28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EDCA9"/>
          </a:solidFill>
          <a:ln w="38100" cap="rnd">
            <a:solidFill>
              <a:srgbClr val="FEDCA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7034585" y="3164618"/>
            <a:ext cx="4584921" cy="3021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В </a:t>
            </a:r>
            <a:r>
              <a:rPr lang="en-US" sz="1300" dirty="0" err="1"/>
              <a:t>период</a:t>
            </a:r>
            <a:r>
              <a:rPr lang="en-US" sz="1300" dirty="0"/>
              <a:t> </a:t>
            </a:r>
            <a:r>
              <a:rPr lang="en-US" sz="1300" dirty="0" err="1"/>
              <a:t>второго</a:t>
            </a:r>
            <a:r>
              <a:rPr lang="en-US" sz="1300" dirty="0"/>
              <a:t> </a:t>
            </a:r>
            <a:r>
              <a:rPr lang="en-US" sz="1300" dirty="0" err="1"/>
              <a:t>поколения</a:t>
            </a:r>
            <a:r>
              <a:rPr lang="en-US" sz="1300" dirty="0"/>
              <a:t> </a:t>
            </a:r>
            <a:r>
              <a:rPr lang="en-US" sz="1300" dirty="0" err="1"/>
              <a:t>стали</a:t>
            </a:r>
            <a:r>
              <a:rPr lang="en-US" sz="1300" dirty="0"/>
              <a:t> </a:t>
            </a:r>
            <a:r>
              <a:rPr lang="en-US" sz="1300" dirty="0" err="1"/>
              <a:t>развиваться</a:t>
            </a:r>
            <a:r>
              <a:rPr lang="en-US" sz="1300" dirty="0"/>
              <a:t> </a:t>
            </a:r>
            <a:r>
              <a:rPr lang="en-US" sz="1300" dirty="0" err="1"/>
              <a:t>языки</a:t>
            </a:r>
            <a:r>
              <a:rPr lang="en-US" sz="1300" dirty="0"/>
              <a:t> </a:t>
            </a:r>
            <a:r>
              <a:rPr lang="en-US" sz="1300" dirty="0" err="1"/>
              <a:t>программирования</a:t>
            </a:r>
            <a:r>
              <a:rPr lang="en-US" sz="1300" dirty="0"/>
              <a:t> </a:t>
            </a:r>
            <a:r>
              <a:rPr lang="en-US" sz="1300" dirty="0" err="1"/>
              <a:t>высокого</a:t>
            </a:r>
            <a:r>
              <a:rPr lang="en-US" sz="1300" dirty="0"/>
              <a:t> </a:t>
            </a:r>
            <a:r>
              <a:rPr lang="en-US" sz="1300" dirty="0" err="1"/>
              <a:t>уровня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300" dirty="0"/>
              <a:t> ФОРТРАН, АЛГОЛ, КОБОЛ. </a:t>
            </a:r>
            <a:r>
              <a:rPr lang="en-US" sz="1300" dirty="0" err="1"/>
              <a:t>Составление</a:t>
            </a:r>
            <a:r>
              <a:rPr lang="en-US" sz="1300" dirty="0"/>
              <a:t> </a:t>
            </a:r>
            <a:r>
              <a:rPr lang="en-US" sz="1300" dirty="0" err="1"/>
              <a:t>программы</a:t>
            </a:r>
            <a:r>
              <a:rPr lang="en-US" sz="1300" dirty="0"/>
              <a:t> </a:t>
            </a:r>
            <a:r>
              <a:rPr lang="en-US" sz="1300" dirty="0" err="1"/>
              <a:t>перестало</a:t>
            </a:r>
            <a:r>
              <a:rPr lang="en-US" sz="1300" dirty="0"/>
              <a:t> </a:t>
            </a:r>
            <a:r>
              <a:rPr lang="en-US" sz="1300" dirty="0" err="1"/>
              <a:t>зависеть</a:t>
            </a:r>
            <a:r>
              <a:rPr lang="en-US" sz="1300" dirty="0"/>
              <a:t> </a:t>
            </a:r>
            <a:r>
              <a:rPr lang="en-US" sz="1300" dirty="0" err="1"/>
              <a:t>от</a:t>
            </a:r>
            <a:r>
              <a:rPr lang="en-US" sz="1300" dirty="0"/>
              <a:t> </a:t>
            </a:r>
            <a:r>
              <a:rPr lang="en-US" sz="1300" dirty="0" err="1"/>
              <a:t>конкретной</a:t>
            </a:r>
            <a:r>
              <a:rPr lang="en-US" sz="1300" dirty="0"/>
              <a:t> </a:t>
            </a:r>
            <a:r>
              <a:rPr lang="en-US" sz="1300" dirty="0" err="1"/>
              <a:t>модели</a:t>
            </a:r>
            <a:r>
              <a:rPr lang="en-US" sz="1300" dirty="0"/>
              <a:t> </a:t>
            </a:r>
            <a:r>
              <a:rPr lang="en-US" sz="1300" dirty="0" err="1"/>
              <a:t>машины</a:t>
            </a:r>
            <a:r>
              <a:rPr lang="en-US" sz="1300" dirty="0"/>
              <a:t>, </a:t>
            </a:r>
            <a:r>
              <a:rPr lang="en-US" sz="1300" dirty="0" err="1"/>
              <a:t>стало</a:t>
            </a:r>
            <a:r>
              <a:rPr lang="en-US" sz="1300" dirty="0"/>
              <a:t> </a:t>
            </a:r>
            <a:r>
              <a:rPr lang="en-US" sz="1300" dirty="0" err="1"/>
              <a:t>проще</a:t>
            </a:r>
            <a:r>
              <a:rPr lang="en-US" sz="1300" dirty="0"/>
              <a:t>, </a:t>
            </a:r>
            <a:r>
              <a:rPr lang="en-US" sz="1300" dirty="0" err="1"/>
              <a:t>понятнее</a:t>
            </a:r>
            <a:r>
              <a:rPr lang="en-US" sz="1300" dirty="0"/>
              <a:t>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В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1959</a:t>
            </a:r>
            <a:r>
              <a:rPr lang="en-US" sz="1300" dirty="0"/>
              <a:t> </a:t>
            </a:r>
            <a:r>
              <a:rPr lang="en-US" sz="1300" dirty="0" err="1"/>
              <a:t>году</a:t>
            </a:r>
            <a:r>
              <a:rPr lang="en-US" sz="1300" dirty="0"/>
              <a:t> </a:t>
            </a:r>
            <a:r>
              <a:rPr lang="en-US" sz="1300" dirty="0" err="1"/>
              <a:t>был</a:t>
            </a:r>
            <a:r>
              <a:rPr lang="en-US" sz="1300" dirty="0"/>
              <a:t> </a:t>
            </a:r>
            <a:r>
              <a:rPr lang="en-US" sz="1300" dirty="0" err="1"/>
              <a:t>изобретен</a:t>
            </a:r>
            <a:r>
              <a:rPr lang="en-US" sz="1300" dirty="0"/>
              <a:t> </a:t>
            </a:r>
            <a:r>
              <a:rPr lang="en-US" sz="1300" dirty="0" err="1"/>
              <a:t>метод</a:t>
            </a:r>
            <a:r>
              <a:rPr lang="en-US" sz="1300" dirty="0"/>
              <a:t>, </a:t>
            </a:r>
            <a:r>
              <a:rPr lang="en-US" sz="1300" dirty="0" err="1"/>
              <a:t>позволяющий</a:t>
            </a:r>
            <a:r>
              <a:rPr lang="en-US" sz="1300" dirty="0"/>
              <a:t> </a:t>
            </a:r>
            <a:r>
              <a:rPr lang="en-US" sz="1300" dirty="0" err="1"/>
              <a:t>создавать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одной</a:t>
            </a:r>
            <a:r>
              <a:rPr lang="en-US" sz="1300" dirty="0"/>
              <a:t> </a:t>
            </a:r>
            <a:r>
              <a:rPr lang="en-US" sz="1300" dirty="0" err="1"/>
              <a:t>пластине</a:t>
            </a:r>
            <a:r>
              <a:rPr lang="en-US" sz="1300" dirty="0"/>
              <a:t> и </a:t>
            </a:r>
            <a:r>
              <a:rPr lang="en-US" sz="1300" dirty="0" err="1"/>
              <a:t>транзисторы</a:t>
            </a:r>
            <a:r>
              <a:rPr lang="en-US" sz="1300" dirty="0"/>
              <a:t>, и </a:t>
            </a:r>
            <a:r>
              <a:rPr lang="en-US" sz="1300" dirty="0" err="1"/>
              <a:t>все</a:t>
            </a:r>
            <a:r>
              <a:rPr lang="en-US" sz="1300" dirty="0"/>
              <a:t> </a:t>
            </a:r>
            <a:r>
              <a:rPr lang="en-US" sz="1300" dirty="0" err="1"/>
              <a:t>необходимые</a:t>
            </a:r>
            <a:r>
              <a:rPr lang="en-US" sz="1300" dirty="0"/>
              <a:t> </a:t>
            </a:r>
            <a:r>
              <a:rPr lang="en-US" sz="1300" dirty="0" err="1"/>
              <a:t>соединения</a:t>
            </a:r>
            <a:r>
              <a:rPr lang="en-US" sz="1300" dirty="0"/>
              <a:t> </a:t>
            </a:r>
            <a:r>
              <a:rPr lang="en-US" sz="1300" dirty="0" err="1"/>
              <a:t>между</a:t>
            </a:r>
            <a:r>
              <a:rPr lang="en-US" sz="1300" dirty="0"/>
              <a:t> </a:t>
            </a:r>
            <a:r>
              <a:rPr lang="en-US" sz="1300" dirty="0" err="1"/>
              <a:t>ними</a:t>
            </a:r>
            <a:r>
              <a:rPr lang="en-US" sz="1300" dirty="0"/>
              <a:t>. </a:t>
            </a:r>
            <a:r>
              <a:rPr lang="en-US" sz="1300" dirty="0" err="1"/>
              <a:t>Полученные</a:t>
            </a:r>
            <a:r>
              <a:rPr lang="en-US" sz="1300" dirty="0"/>
              <a:t> </a:t>
            </a:r>
            <a:r>
              <a:rPr lang="en-US" sz="1300" dirty="0" err="1"/>
              <a:t>таким</a:t>
            </a:r>
            <a:r>
              <a:rPr lang="en-US" sz="1300" dirty="0"/>
              <a:t> </a:t>
            </a:r>
            <a:r>
              <a:rPr lang="en-US" sz="1300" dirty="0" err="1"/>
              <a:t>образом</a:t>
            </a:r>
            <a:r>
              <a:rPr lang="en-US" sz="1300" dirty="0"/>
              <a:t> </a:t>
            </a:r>
            <a:r>
              <a:rPr lang="en-US" sz="1300" dirty="0" err="1"/>
              <a:t>схемы</a:t>
            </a:r>
            <a:r>
              <a:rPr lang="en-US" sz="1300" dirty="0"/>
              <a:t> </a:t>
            </a:r>
            <a:r>
              <a:rPr lang="en-US" sz="1300" dirty="0" err="1"/>
              <a:t>стали</a:t>
            </a:r>
            <a:r>
              <a:rPr lang="en-US" sz="1300" dirty="0"/>
              <a:t> </a:t>
            </a:r>
            <a:r>
              <a:rPr lang="en-US" sz="1300" dirty="0" err="1"/>
              <a:t>называться</a:t>
            </a:r>
            <a:r>
              <a:rPr lang="en-US" sz="1300" dirty="0"/>
              <a:t> </a:t>
            </a:r>
            <a:r>
              <a:rPr lang="en-US" sz="1300" dirty="0" err="1"/>
              <a:t>чипами</a:t>
            </a:r>
            <a:r>
              <a:rPr lang="en-US" sz="1300" dirty="0"/>
              <a:t>. </a:t>
            </a:r>
            <a:r>
              <a:rPr lang="en-US" sz="1300" dirty="0" err="1"/>
              <a:t>Их</a:t>
            </a:r>
            <a:r>
              <a:rPr lang="en-US" sz="1300" dirty="0"/>
              <a:t> </a:t>
            </a:r>
            <a:r>
              <a:rPr lang="en-US" sz="1300" dirty="0" err="1"/>
              <a:t>изобретение</a:t>
            </a:r>
            <a:r>
              <a:rPr lang="en-US" sz="1300" dirty="0"/>
              <a:t> </a:t>
            </a:r>
            <a:r>
              <a:rPr lang="en-US" sz="1300" dirty="0" err="1"/>
              <a:t>стало</a:t>
            </a:r>
            <a:r>
              <a:rPr lang="en-US" sz="1300" dirty="0"/>
              <a:t> </a:t>
            </a:r>
            <a:r>
              <a:rPr lang="en-US" sz="1300" dirty="0" err="1"/>
              <a:t>основой</a:t>
            </a:r>
            <a:r>
              <a:rPr lang="en-US" sz="1300" dirty="0"/>
              <a:t> </a:t>
            </a:r>
            <a:r>
              <a:rPr lang="en-US" sz="1300" dirty="0" err="1"/>
              <a:t>для</a:t>
            </a:r>
            <a:r>
              <a:rPr lang="en-US" sz="1300" dirty="0"/>
              <a:t> </a:t>
            </a:r>
            <a:r>
              <a:rPr lang="en-US" sz="1300" dirty="0" err="1"/>
              <a:t>дальнейшей</a:t>
            </a:r>
            <a:r>
              <a:rPr lang="en-US" sz="1300" dirty="0"/>
              <a:t> </a:t>
            </a:r>
            <a:r>
              <a:rPr lang="en-US" sz="1300" dirty="0" err="1"/>
              <a:t>миниатюризации</a:t>
            </a:r>
            <a:r>
              <a:rPr lang="en-US" sz="1300" dirty="0"/>
              <a:t> </a:t>
            </a:r>
            <a:r>
              <a:rPr lang="en-US" sz="1300" dirty="0" err="1"/>
              <a:t>компьютеров</a:t>
            </a:r>
            <a:r>
              <a:rPr lang="en-US" sz="1300" dirty="0"/>
              <a:t>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В </a:t>
            </a:r>
            <a:r>
              <a:rPr lang="en-US" sz="1300" dirty="0" err="1"/>
              <a:t>дальнейшем</a:t>
            </a:r>
            <a:r>
              <a:rPr lang="en-US" sz="1300" dirty="0"/>
              <a:t> </a:t>
            </a:r>
            <a:r>
              <a:rPr lang="en-US" sz="1300" dirty="0" err="1"/>
              <a:t>количество</a:t>
            </a:r>
            <a:r>
              <a:rPr lang="en-US" sz="1300" dirty="0"/>
              <a:t> </a:t>
            </a:r>
            <a:r>
              <a:rPr lang="en-US" sz="1300" dirty="0" err="1"/>
              <a:t>транзисторов</a:t>
            </a:r>
            <a:r>
              <a:rPr lang="en-US" sz="1300" dirty="0"/>
              <a:t>, </a:t>
            </a:r>
            <a:r>
              <a:rPr lang="en-US" sz="1300" dirty="0" err="1"/>
              <a:t>которое</a:t>
            </a:r>
            <a:r>
              <a:rPr lang="en-US" sz="1300" dirty="0"/>
              <a:t> </a:t>
            </a:r>
            <a:r>
              <a:rPr lang="en-US" sz="1300" dirty="0" err="1"/>
              <a:t>удавалось</a:t>
            </a:r>
            <a:r>
              <a:rPr lang="en-US" sz="1300" dirty="0"/>
              <a:t> </a:t>
            </a:r>
            <a:r>
              <a:rPr lang="en-US" sz="1300" dirty="0" err="1"/>
              <a:t>разместить</a:t>
            </a:r>
            <a:r>
              <a:rPr lang="en-US" sz="1300" dirty="0"/>
              <a:t> </a:t>
            </a:r>
            <a:r>
              <a:rPr lang="en-US" sz="1300" dirty="0" err="1"/>
              <a:t>на</a:t>
            </a:r>
            <a:r>
              <a:rPr lang="en-US" sz="1300" dirty="0"/>
              <a:t> </a:t>
            </a:r>
            <a:r>
              <a:rPr lang="en-US" sz="1300" dirty="0" err="1"/>
              <a:t>единицу</a:t>
            </a:r>
            <a:r>
              <a:rPr lang="en-US" sz="1300" dirty="0"/>
              <a:t> </a:t>
            </a:r>
            <a:r>
              <a:rPr lang="en-US" sz="1300" dirty="0" err="1"/>
              <a:t>площади</a:t>
            </a:r>
            <a:r>
              <a:rPr lang="en-US" sz="1300" dirty="0"/>
              <a:t> </a:t>
            </a:r>
            <a:r>
              <a:rPr lang="en-US" sz="1300" dirty="0" err="1"/>
              <a:t>чипа</a:t>
            </a:r>
            <a:r>
              <a:rPr lang="en-US" sz="1300" dirty="0"/>
              <a:t>, </a:t>
            </a:r>
            <a:r>
              <a:rPr lang="en-US" sz="1300" dirty="0" err="1"/>
              <a:t>удваивалось</a:t>
            </a:r>
            <a:r>
              <a:rPr lang="en-US" sz="1300" dirty="0"/>
              <a:t> </a:t>
            </a:r>
            <a:r>
              <a:rPr lang="en-US" sz="1300" dirty="0" err="1"/>
              <a:t>каждый</a:t>
            </a:r>
            <a:r>
              <a:rPr lang="en-US" sz="1300" dirty="0"/>
              <a:t> </a:t>
            </a:r>
            <a:r>
              <a:rPr lang="en-US" sz="1300" dirty="0" err="1"/>
              <a:t>год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218944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Третье поколение ЭВМ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8" b="22049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35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AA6D5E"/>
          </a:solidFill>
          <a:ln w="38100" cap="rnd">
            <a:solidFill>
              <a:srgbClr val="AA6D5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Третье</a:t>
            </a:r>
            <a:r>
              <a:rPr lang="en-US" dirty="0"/>
              <a:t> </a:t>
            </a:r>
            <a:r>
              <a:rPr lang="en-US" dirty="0" err="1"/>
              <a:t>поколение</a:t>
            </a:r>
            <a:r>
              <a:rPr lang="en-US" dirty="0"/>
              <a:t> ЭВМ </a:t>
            </a:r>
            <a:r>
              <a:rPr lang="en-US" dirty="0" err="1"/>
              <a:t>создавалось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новой</a:t>
            </a:r>
            <a:r>
              <a:rPr lang="en-US" dirty="0"/>
              <a:t> </a:t>
            </a:r>
            <a:r>
              <a:rPr lang="en-US" dirty="0" err="1"/>
              <a:t>элементной</a:t>
            </a:r>
            <a:r>
              <a:rPr lang="en-US" dirty="0"/>
              <a:t> </a:t>
            </a:r>
            <a:r>
              <a:rPr lang="en-US" dirty="0" err="1"/>
              <a:t>базе</a:t>
            </a:r>
            <a:r>
              <a:rPr lang="en-US" dirty="0"/>
              <a:t> – </a:t>
            </a:r>
            <a:r>
              <a:rPr lang="en-US" dirty="0" err="1"/>
              <a:t>интегральных</a:t>
            </a:r>
            <a:r>
              <a:rPr lang="en-US" dirty="0"/>
              <a:t> </a:t>
            </a:r>
            <a:r>
              <a:rPr lang="en-US" dirty="0" err="1"/>
              <a:t>схемах</a:t>
            </a:r>
            <a:r>
              <a:rPr lang="en-US" dirty="0"/>
              <a:t>.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Начали</a:t>
            </a:r>
            <a:r>
              <a:rPr lang="en-US" dirty="0"/>
              <a:t> </a:t>
            </a:r>
            <a:r>
              <a:rPr lang="en-US" dirty="0" err="1"/>
              <a:t>производиться</a:t>
            </a:r>
            <a:r>
              <a:rPr lang="en-US" dirty="0"/>
              <a:t> </a:t>
            </a:r>
            <a:r>
              <a:rPr lang="en-US" dirty="0" err="1"/>
              <a:t>во</a:t>
            </a:r>
            <a:r>
              <a:rPr lang="en-US" dirty="0"/>
              <a:t> </a:t>
            </a:r>
            <a:r>
              <a:rPr lang="en-US" dirty="0" err="1"/>
              <a:t>второй</a:t>
            </a:r>
            <a:r>
              <a:rPr lang="en-US" dirty="0"/>
              <a:t> </a:t>
            </a:r>
            <a:r>
              <a:rPr lang="en-US" dirty="0" err="1"/>
              <a:t>половине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60-</a:t>
            </a:r>
            <a:r>
              <a:rPr lang="en-US" dirty="0"/>
              <a:t>х </a:t>
            </a:r>
            <a:r>
              <a:rPr lang="en-US" dirty="0" err="1"/>
              <a:t>годов</a:t>
            </a:r>
            <a:r>
              <a:rPr lang="en-US" dirty="0"/>
              <a:t>, </a:t>
            </a:r>
            <a:r>
              <a:rPr lang="ru-RU" dirty="0"/>
              <a:t>когда американская фирма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lang="en-US" dirty="0"/>
              <a:t> </a:t>
            </a:r>
            <a:r>
              <a:rPr lang="ru-RU" dirty="0"/>
              <a:t>приступила к выпуску системы машин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IBM-360</a:t>
            </a:r>
          </a:p>
        </p:txBody>
      </p:sp>
    </p:spTree>
    <p:extLst>
      <p:ext uri="{BB962C8B-B14F-4D97-AF65-F5344CB8AC3E}">
        <p14:creationId xmlns:p14="http://schemas.microsoft.com/office/powerpoint/2010/main" val="240125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7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Третье поколение ЭВМ</a:t>
            </a:r>
          </a:p>
        </p:txBody>
      </p:sp>
      <p:sp>
        <p:nvSpPr>
          <p:cNvPr id="13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A8534"/>
          </a:solidFill>
          <a:ln w="38100" cap="rnd">
            <a:solidFill>
              <a:srgbClr val="BA853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В </a:t>
            </a:r>
            <a:r>
              <a:rPr lang="en-US" sz="2500" dirty="0" err="1"/>
              <a:t>Советском</a:t>
            </a:r>
            <a:r>
              <a:rPr lang="en-US" sz="2500" dirty="0"/>
              <a:t> </a:t>
            </a:r>
            <a:r>
              <a:rPr lang="en-US" sz="2500" dirty="0" err="1"/>
              <a:t>Союзе</a:t>
            </a:r>
            <a:r>
              <a:rPr lang="en-US" sz="2500" dirty="0"/>
              <a:t> в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70-</a:t>
            </a:r>
            <a:r>
              <a:rPr lang="en-US" sz="2500" dirty="0"/>
              <a:t>х </a:t>
            </a:r>
            <a:r>
              <a:rPr lang="en-US" sz="2500" dirty="0" err="1"/>
              <a:t>годах</a:t>
            </a:r>
            <a:r>
              <a:rPr lang="en-US" sz="2500" dirty="0"/>
              <a:t> </a:t>
            </a:r>
            <a:r>
              <a:rPr lang="en-US" sz="2500" dirty="0" err="1"/>
              <a:t>начался</a:t>
            </a:r>
            <a:r>
              <a:rPr lang="en-US" sz="2500" dirty="0"/>
              <a:t> </a:t>
            </a:r>
            <a:r>
              <a:rPr lang="en-US" sz="2500" dirty="0" err="1"/>
              <a:t>выпуск</a:t>
            </a:r>
            <a:r>
              <a:rPr lang="en-US" sz="2500" dirty="0"/>
              <a:t> </a:t>
            </a:r>
            <a:r>
              <a:rPr lang="en-US" sz="2500" dirty="0" err="1"/>
              <a:t>машин</a:t>
            </a:r>
            <a:r>
              <a:rPr lang="en-US" sz="2500" dirty="0"/>
              <a:t> </a:t>
            </a:r>
            <a:r>
              <a:rPr lang="en-US" sz="2500" dirty="0" err="1"/>
              <a:t>серии</a:t>
            </a:r>
            <a:r>
              <a:rPr lang="en-US" sz="2500" dirty="0"/>
              <a:t> ЕС ЭВМ </a:t>
            </a:r>
            <a:r>
              <a:rPr lang="en-US" sz="2500" dirty="0" err="1"/>
              <a:t>по</a:t>
            </a:r>
            <a:r>
              <a:rPr lang="en-US" sz="2500" dirty="0"/>
              <a:t> </a:t>
            </a:r>
            <a:r>
              <a:rPr lang="en-US" sz="2500" dirty="0" err="1"/>
              <a:t>образцу</a:t>
            </a:r>
            <a:r>
              <a:rPr lang="en-US" sz="2500" dirty="0"/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360/370. 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7641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1061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ЭВМ четвертого поколения</a:t>
            </a: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AF781F"/>
          </a:solidFill>
          <a:ln w="38100" cap="rnd">
            <a:solidFill>
              <a:srgbClr val="AF781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Наибольше</a:t>
            </a:r>
            <a:r>
              <a:rPr lang="en-US" dirty="0"/>
              <a:t> </a:t>
            </a:r>
            <a:r>
              <a:rPr lang="en-US" dirty="0" err="1"/>
              <a:t>распространение</a:t>
            </a:r>
            <a:r>
              <a:rPr lang="en-US" dirty="0"/>
              <a:t> </a:t>
            </a:r>
            <a:r>
              <a:rPr lang="en-US" dirty="0" err="1"/>
              <a:t>получили</a:t>
            </a:r>
            <a:r>
              <a:rPr lang="en-US" dirty="0"/>
              <a:t> </a:t>
            </a:r>
            <a:r>
              <a:rPr lang="en-US" dirty="0" err="1"/>
              <a:t>персональные</a:t>
            </a:r>
            <a:r>
              <a:rPr lang="en-US" dirty="0"/>
              <a:t> </a:t>
            </a:r>
            <a:r>
              <a:rPr lang="en-US" dirty="0" err="1"/>
              <a:t>компьютеры</a:t>
            </a:r>
            <a:r>
              <a:rPr lang="en-US" dirty="0"/>
              <a:t>.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появление</a:t>
            </a:r>
            <a:r>
              <a:rPr lang="en-US" dirty="0"/>
              <a:t> </a:t>
            </a:r>
            <a:r>
              <a:rPr lang="en-US" dirty="0" err="1"/>
              <a:t>связано</a:t>
            </a:r>
            <a:r>
              <a:rPr lang="en-US" dirty="0"/>
              <a:t> с </a:t>
            </a:r>
            <a:r>
              <a:rPr lang="en-US" dirty="0" err="1"/>
              <a:t>именами</a:t>
            </a:r>
            <a:r>
              <a:rPr lang="en-US" dirty="0"/>
              <a:t> </a:t>
            </a:r>
            <a:r>
              <a:rPr lang="en-US" dirty="0" err="1"/>
              <a:t>двух</a:t>
            </a:r>
            <a:r>
              <a:rPr lang="en-US" dirty="0"/>
              <a:t> </a:t>
            </a:r>
            <a:r>
              <a:rPr lang="en-US" dirty="0" err="1"/>
              <a:t>американских</a:t>
            </a:r>
            <a:r>
              <a:rPr lang="en-US" dirty="0"/>
              <a:t> </a:t>
            </a:r>
            <a:r>
              <a:rPr lang="en-US" dirty="0" err="1"/>
              <a:t>специалистов</a:t>
            </a:r>
            <a:r>
              <a:rPr lang="en-US" dirty="0"/>
              <a:t>: </a:t>
            </a:r>
            <a:r>
              <a:rPr lang="en-US" dirty="0" err="1"/>
              <a:t>Стива</a:t>
            </a:r>
            <a:r>
              <a:rPr lang="en-US" dirty="0"/>
              <a:t> </a:t>
            </a:r>
            <a:r>
              <a:rPr lang="en-US" dirty="0" err="1"/>
              <a:t>Джобса</a:t>
            </a:r>
            <a:r>
              <a:rPr lang="en-US" dirty="0"/>
              <a:t> и </a:t>
            </a:r>
            <a:r>
              <a:rPr lang="en-US" dirty="0" err="1"/>
              <a:t>Стива</a:t>
            </a:r>
            <a:r>
              <a:rPr lang="en-US" dirty="0"/>
              <a:t> </a:t>
            </a:r>
            <a:r>
              <a:rPr lang="en-US" dirty="0" err="1"/>
              <a:t>Возняка</a:t>
            </a:r>
            <a:r>
              <a:rPr lang="en-US" dirty="0"/>
              <a:t>.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1976</a:t>
            </a:r>
            <a:r>
              <a:rPr lang="en-US" dirty="0"/>
              <a:t> </a:t>
            </a:r>
            <a:r>
              <a:rPr lang="en-US" dirty="0" err="1"/>
              <a:t>году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свет</a:t>
            </a:r>
            <a:r>
              <a:rPr lang="en-US" dirty="0"/>
              <a:t> </a:t>
            </a:r>
            <a:r>
              <a:rPr lang="en-US" dirty="0" err="1"/>
              <a:t>появился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первый</a:t>
            </a:r>
            <a:r>
              <a:rPr lang="en-US" dirty="0"/>
              <a:t> </a:t>
            </a:r>
            <a:r>
              <a:rPr lang="en-US" dirty="0" err="1"/>
              <a:t>серийный</a:t>
            </a:r>
            <a:r>
              <a:rPr lang="en-US" dirty="0"/>
              <a:t> ПК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Apple-1. </a:t>
            </a:r>
            <a:r>
              <a:rPr lang="en-US" dirty="0" err="1"/>
              <a:t>Однако</a:t>
            </a:r>
            <a:r>
              <a:rPr lang="en-US" dirty="0"/>
              <a:t> с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</a:t>
            </a:r>
            <a:r>
              <a:rPr lang="en-US" dirty="0"/>
              <a:t> </a:t>
            </a:r>
            <a:r>
              <a:rPr lang="en-US" dirty="0" err="1"/>
              <a:t>года</a:t>
            </a:r>
            <a:r>
              <a:rPr lang="en-US" dirty="0"/>
              <a:t> «</a:t>
            </a:r>
            <a:r>
              <a:rPr lang="en-US" dirty="0" err="1"/>
              <a:t>законодателем</a:t>
            </a:r>
            <a:r>
              <a:rPr lang="en-US" dirty="0"/>
              <a:t> </a:t>
            </a:r>
            <a:r>
              <a:rPr lang="en-US" dirty="0" err="1"/>
              <a:t>мод</a:t>
            </a:r>
            <a:r>
              <a:rPr lang="en-US" dirty="0"/>
              <a:t>»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рынке</a:t>
            </a:r>
            <a:r>
              <a:rPr lang="en-US" dirty="0"/>
              <a:t> ПК </a:t>
            </a:r>
            <a:r>
              <a:rPr lang="en-US" dirty="0" err="1"/>
              <a:t>становится</a:t>
            </a:r>
            <a:r>
              <a:rPr lang="en-US" dirty="0"/>
              <a:t> </a:t>
            </a:r>
            <a:r>
              <a:rPr lang="en-US" dirty="0" err="1"/>
              <a:t>американская</a:t>
            </a:r>
            <a:r>
              <a:rPr lang="en-US" dirty="0"/>
              <a:t> </a:t>
            </a:r>
            <a:r>
              <a:rPr lang="en-US" dirty="0" err="1"/>
              <a:t>фирма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6" r="2081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205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5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Пятое поколение ЭВМ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7" b="17855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91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3CE3FA"/>
          </a:solidFill>
          <a:ln w="38100" cap="rnd">
            <a:solidFill>
              <a:srgbClr val="3CE3F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ЭВМ пятого поколения будут основаны на принципиально новой элементной базе. Основным их качеством должен быть высокий интеллектуальный уровень, в частности, распознавание речи, образов. Это требует перехода от традиционной фон-неймановской архитектуры к архитектурам, учитывающим требования задач создания искусственного интеллекта.</a:t>
            </a:r>
          </a:p>
        </p:txBody>
      </p:sp>
    </p:spTree>
    <p:extLst>
      <p:ext uri="{BB962C8B-B14F-4D97-AF65-F5344CB8AC3E}">
        <p14:creationId xmlns:p14="http://schemas.microsoft.com/office/powerpoint/2010/main" val="3545547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Итог</a:t>
            </a:r>
            <a:r>
              <a:rPr lang="en-US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100" dirty="0"/>
              <a:t> </a:t>
            </a:r>
            <a:r>
              <a:rPr lang="en-US" sz="4100" dirty="0" err="1"/>
              <a:t>четыре</a:t>
            </a:r>
            <a:r>
              <a:rPr lang="en-US" sz="4100" dirty="0"/>
              <a:t> </a:t>
            </a:r>
            <a:r>
              <a:rPr lang="en-US" sz="4100" dirty="0" err="1"/>
              <a:t>поколения</a:t>
            </a:r>
            <a:r>
              <a:rPr lang="en-US" sz="4100" dirty="0"/>
              <a:t> ЭВМ</a:t>
            </a:r>
          </a:p>
        </p:txBody>
      </p:sp>
      <p:sp>
        <p:nvSpPr>
          <p:cNvPr id="9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4047CC"/>
          </a:solidFill>
          <a:ln w="38100" cap="rnd">
            <a:solidFill>
              <a:srgbClr val="4047C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fontAlgn="base"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1-ое </a:t>
            </a:r>
            <a:r>
              <a:rPr lang="en-US" sz="17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поколение</a:t>
            </a: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1946 г.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машины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ЭНИАК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лампах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defTabSz="914400" fontAlgn="base"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2-ое </a:t>
            </a:r>
            <a:r>
              <a:rPr lang="en-US" sz="17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поколение</a:t>
            </a: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60-е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годы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ЭВМ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транзисторах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defTabSz="914400" fontAlgn="base"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3- е </a:t>
            </a:r>
            <a:r>
              <a:rPr lang="en-US" sz="17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поколение</a:t>
            </a: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70-е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годы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ЭВМ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интегральных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микросхемах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(ИС).</a:t>
            </a:r>
          </a:p>
          <a:p>
            <a:pPr indent="-228600" defTabSz="914400" fontAlgn="base"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4-ое </a:t>
            </a:r>
            <a:r>
              <a:rPr lang="en-US" sz="17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поколение</a:t>
            </a:r>
            <a:r>
              <a:rPr lang="en-US" sz="17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Начало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создаваться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 1971 г. с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изобретением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микропроцессора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(МП).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основе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больших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интегральных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схем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(БИС) и </a:t>
            </a:r>
            <a:r>
              <a:rPr lang="en-US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сверх</a:t>
            </a:r>
            <a:r>
              <a:rPr lang="en-US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БИС (СБИС).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r="176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2909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 err="1"/>
              <a:t>Счёты</a:t>
            </a:r>
            <a:endParaRPr lang="en-US" sz="5600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B76D5A"/>
          </a:solidFill>
          <a:ln w="38100" cap="rnd">
            <a:solidFill>
              <a:srgbClr val="B76D5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Количество</a:t>
            </a:r>
            <a:r>
              <a:rPr lang="en-US" sz="2500" dirty="0"/>
              <a:t> </a:t>
            </a:r>
            <a:r>
              <a:rPr lang="en-US" sz="2500" dirty="0" err="1"/>
              <a:t>подсчитываемых</a:t>
            </a:r>
            <a:r>
              <a:rPr lang="en-US" sz="2500" dirty="0"/>
              <a:t> </a:t>
            </a:r>
            <a:r>
              <a:rPr lang="en-US" sz="2500" dirty="0" err="1"/>
              <a:t>предметов</a:t>
            </a:r>
            <a:r>
              <a:rPr lang="en-US" sz="2500" dirty="0"/>
              <a:t> </a:t>
            </a:r>
            <a:r>
              <a:rPr lang="en-US" sz="2500" dirty="0" err="1"/>
              <a:t>соответствовало</a:t>
            </a:r>
            <a:r>
              <a:rPr lang="en-US" sz="2500" dirty="0"/>
              <a:t> </a:t>
            </a:r>
            <a:r>
              <a:rPr lang="en-US" sz="2500" dirty="0" err="1"/>
              <a:t>числу</a:t>
            </a:r>
            <a:r>
              <a:rPr lang="en-US" sz="2500" dirty="0"/>
              <a:t> </a:t>
            </a:r>
            <a:r>
              <a:rPr lang="en-US" sz="2500" dirty="0" err="1"/>
              <a:t>передвинутых</a:t>
            </a:r>
            <a:r>
              <a:rPr lang="en-US" sz="2500" dirty="0"/>
              <a:t> </a:t>
            </a:r>
            <a:r>
              <a:rPr lang="en-US" sz="2500" dirty="0" err="1"/>
              <a:t>костяшек</a:t>
            </a:r>
            <a:endParaRPr lang="en-US" sz="2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54495" y="640080"/>
            <a:ext cx="441185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5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B2785F6-49ED-44FE-9823-DCF0066E3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3" y="48638"/>
            <a:ext cx="11638713" cy="67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/>
              <a:t>Антикитерский</a:t>
            </a:r>
            <a:r>
              <a:rPr lang="en-US" sz="4600" dirty="0"/>
              <a:t> </a:t>
            </a:r>
            <a:r>
              <a:rPr lang="en-US" sz="4600" dirty="0" err="1"/>
              <a:t>механизм</a:t>
            </a:r>
            <a:endParaRPr lang="en-US" sz="4600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8BA74"/>
          </a:solidFill>
          <a:ln w="38100" cap="rnd">
            <a:solidFill>
              <a:srgbClr val="B8BA7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Предположительно</a:t>
            </a:r>
            <a:r>
              <a:rPr lang="en-US" dirty="0"/>
              <a:t> </a:t>
            </a:r>
            <a:r>
              <a:rPr lang="en-US" dirty="0" err="1"/>
              <a:t>использовался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календарных</a:t>
            </a:r>
            <a:r>
              <a:rPr lang="en-US" dirty="0"/>
              <a:t> </a:t>
            </a:r>
            <a:r>
              <a:rPr lang="en-US" dirty="0" err="1"/>
              <a:t>вычислений</a:t>
            </a:r>
            <a:r>
              <a:rPr lang="en-US" dirty="0"/>
              <a:t> в </a:t>
            </a:r>
            <a:r>
              <a:rPr lang="en-US" dirty="0" err="1"/>
              <a:t>религиозных</a:t>
            </a:r>
            <a:r>
              <a:rPr lang="en-US" dirty="0"/>
              <a:t> </a:t>
            </a:r>
            <a:r>
              <a:rPr lang="en-US" dirty="0" err="1"/>
              <a:t>целях</a:t>
            </a:r>
            <a:r>
              <a:rPr lang="en-US" dirty="0"/>
              <a:t>, </a:t>
            </a:r>
            <a:r>
              <a:rPr lang="ru-RU" dirty="0"/>
              <a:t>для предсказаний</a:t>
            </a:r>
            <a:r>
              <a:rPr lang="en-US" dirty="0"/>
              <a:t> </a:t>
            </a:r>
            <a:r>
              <a:rPr lang="en-US" dirty="0" err="1"/>
              <a:t>солнечных</a:t>
            </a:r>
            <a:r>
              <a:rPr lang="en-US" dirty="0"/>
              <a:t> и </a:t>
            </a:r>
            <a:r>
              <a:rPr lang="en-US" dirty="0" err="1"/>
              <a:t>лунных</a:t>
            </a:r>
            <a:r>
              <a:rPr lang="en-US" dirty="0"/>
              <a:t> </a:t>
            </a:r>
            <a:r>
              <a:rPr lang="en-US" dirty="0" err="1"/>
              <a:t>затмений</a:t>
            </a:r>
            <a:r>
              <a:rPr lang="en-US" dirty="0"/>
              <a:t>, </a:t>
            </a:r>
            <a:r>
              <a:rPr lang="en-US" dirty="0" err="1"/>
              <a:t>моделирования</a:t>
            </a:r>
            <a:r>
              <a:rPr lang="en-US" dirty="0"/>
              <a:t> </a:t>
            </a:r>
            <a:r>
              <a:rPr lang="en-US" dirty="0" err="1"/>
              <a:t>движений</a:t>
            </a:r>
            <a:r>
              <a:rPr lang="en-US" dirty="0"/>
              <a:t> </a:t>
            </a:r>
            <a:r>
              <a:rPr lang="en-US" dirty="0" err="1"/>
              <a:t>планет</a:t>
            </a:r>
            <a:r>
              <a:rPr lang="en-US" dirty="0"/>
              <a:t> и </a:t>
            </a:r>
            <a:r>
              <a:rPr lang="en-US" dirty="0" err="1"/>
              <a:t>проче</a:t>
            </a:r>
            <a:r>
              <a:rPr lang="ru-RU" dirty="0"/>
              <a:t>го</a:t>
            </a:r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863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Палочки Непера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87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09C47"/>
          </a:solidFill>
          <a:ln w="38100" cap="rnd">
            <a:solidFill>
              <a:srgbClr val="D09C4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7034585" y="3164618"/>
            <a:ext cx="4584921" cy="3021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Прилагались непосредственно только к действию умножения. Действие деления происходит с гораздо меньшим удобством</a:t>
            </a:r>
          </a:p>
        </p:txBody>
      </p:sp>
    </p:spTree>
    <p:extLst>
      <p:ext uri="{BB962C8B-B14F-4D97-AF65-F5344CB8AC3E}">
        <p14:creationId xmlns:p14="http://schemas.microsoft.com/office/powerpoint/2010/main" val="355156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Логарифмическ</a:t>
            </a:r>
            <a:r>
              <a:rPr lang="ru-RU" sz="4100" dirty="0" err="1"/>
              <a:t>ая</a:t>
            </a:r>
            <a:r>
              <a:rPr lang="en-US" sz="4100" dirty="0"/>
              <a:t> </a:t>
            </a:r>
            <a:r>
              <a:rPr lang="en-US" sz="4100" dirty="0" err="1"/>
              <a:t>таблица</a:t>
            </a:r>
            <a:endParaRPr lang="en-US" sz="4100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2" b="2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41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1A054"/>
          </a:solidFill>
          <a:ln w="38100" cap="rnd">
            <a:solidFill>
              <a:srgbClr val="D1A05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7034585" y="3164618"/>
            <a:ext cx="4584921" cy="3021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Непер придумал, что можно заменить умножение на сложение, сопоставив с помощью специальных таблиц геометрическую и арифметическую прогрессии</a:t>
            </a:r>
          </a:p>
        </p:txBody>
      </p:sp>
    </p:spTree>
    <p:extLst>
      <p:ext uri="{BB962C8B-B14F-4D97-AF65-F5344CB8AC3E}">
        <p14:creationId xmlns:p14="http://schemas.microsoft.com/office/powerpoint/2010/main" val="3999827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Логарифмическая линейка</a:t>
            </a:r>
            <a:endParaRPr lang="en-US" sz="3000" dirty="0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BA7300"/>
          </a:solidFill>
          <a:ln w="38100" cap="rnd">
            <a:solidFill>
              <a:srgbClr val="BA73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Если нанести логарифмическую шкалу на линейку – получится механический вычислитель. Они использовались несколькими поколениями различных профессионалов, вплоть до появления карманных калькуляторов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2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4296" y="2039626"/>
            <a:ext cx="6903720" cy="27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Номограмма</a:t>
            </a:r>
            <a:endParaRPr lang="en-US" sz="3000" dirty="0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BA7300"/>
          </a:solidFill>
          <a:ln w="38100" cap="rnd">
            <a:solidFill>
              <a:srgbClr val="BA73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Любой график функции можно использовать как простейший вычислитель. 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Главная сложность логарифмических линеек – необходимость их изготовления. Для использования номограммы достаточно иметь ее распечатку</a:t>
            </a:r>
            <a:r>
              <a:rPr lang="en-US" sz="1900" dirty="0"/>
              <a:t>, </a:t>
            </a:r>
            <a:r>
              <a:rPr lang="ru-RU" sz="1900" dirty="0"/>
              <a:t>линейку и максимум – </a:t>
            </a:r>
            <a:r>
              <a:rPr lang="ru-RU" sz="1900" dirty="0" err="1"/>
              <a:t>цикруль</a:t>
            </a:r>
            <a:r>
              <a:rPr lang="ru-RU" sz="1900" dirty="0"/>
              <a:t>.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900" dirty="0"/>
              <a:t>Другое преимущество номограмм – их </a:t>
            </a:r>
            <a:r>
              <a:rPr lang="ru-RU" sz="1900" dirty="0" err="1"/>
              <a:t>двумерность</a:t>
            </a:r>
            <a:r>
              <a:rPr lang="ru-RU" sz="1900" dirty="0"/>
              <a:t>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2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7931" y="2039626"/>
            <a:ext cx="2376450" cy="27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3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6721A-6F60-4218-9954-0BA9125A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Арифмометр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965DF-3C12-4782-B78F-1D1785DC67B5}"/>
              </a:ext>
            </a:extLst>
          </p:cNvPr>
          <p:cNvSpPr txBox="1"/>
          <p:nvPr/>
        </p:nvSpPr>
        <p:spPr>
          <a:xfrm>
            <a:off x="8129016" y="2803470"/>
            <a:ext cx="3432048" cy="3414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Первый арифмометр умел выполнять четыре арифметических действия. Работа механизма была основана на использовании звездочек и шестеренок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44" name="Ink 27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Объект 8">
            <a:extLst>
              <a:ext uri="{FF2B5EF4-FFF2-40B4-BE49-F238E27FC236}">
                <a16:creationId xmlns:a16="http://schemas.microsoft.com/office/drawing/2014/main" id="{1F221286-3741-4D3E-A031-E0C0A8316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0936" y="1038587"/>
            <a:ext cx="6903720" cy="47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404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890</Words>
  <Application>Microsoft Office PowerPoint</Application>
  <PresentationFormat>Широкоэкранный</PresentationFormat>
  <Paragraphs>67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Modern Love</vt:lpstr>
      <vt:lpstr>The Hand</vt:lpstr>
      <vt:lpstr>Times New Roman</vt:lpstr>
      <vt:lpstr>SketchyVTI</vt:lpstr>
      <vt:lpstr>Поколения вычислительных машин</vt:lpstr>
      <vt:lpstr>Ранние приспособления и устройства для счета</vt:lpstr>
      <vt:lpstr>Счёты</vt:lpstr>
      <vt:lpstr>Антикитерский механизм</vt:lpstr>
      <vt:lpstr>Палочки Непера</vt:lpstr>
      <vt:lpstr>Логарифмическая таблица</vt:lpstr>
      <vt:lpstr>Логарифмическая линейка</vt:lpstr>
      <vt:lpstr>Номограмма</vt:lpstr>
      <vt:lpstr>Арифмометр</vt:lpstr>
      <vt:lpstr>Счетная машина</vt:lpstr>
      <vt:lpstr>Появление перфокарт</vt:lpstr>
      <vt:lpstr>Первые программируемые машины</vt:lpstr>
      <vt:lpstr>Реконструкция разностной машины</vt:lpstr>
      <vt:lpstr>Аримфометр «Феликс»</vt:lpstr>
      <vt:lpstr>Электронный калькулятор</vt:lpstr>
      <vt:lpstr>Появление аналоговых вычислителей в предвоенные годы</vt:lpstr>
      <vt:lpstr>Первые электромеханические цифровые компьютеры</vt:lpstr>
      <vt:lpstr>Британский Colossus</vt:lpstr>
      <vt:lpstr>Американские разработки</vt:lpstr>
      <vt:lpstr>«Эниак»</vt:lpstr>
      <vt:lpstr>Первое поколение компьютеров с архитектурой Фон Неймана</vt:lpstr>
      <vt:lpstr>Второе поколение 1950-е – начало 1960-х</vt:lpstr>
      <vt:lpstr>Второе поколение 1950-е – начало 1960-х</vt:lpstr>
      <vt:lpstr>Второе поколение 1950-е – начало 1960-х</vt:lpstr>
      <vt:lpstr>Третье поколение ЭВМ</vt:lpstr>
      <vt:lpstr>Третье поколение ЭВМ</vt:lpstr>
      <vt:lpstr>ЭВМ четвертого поколения</vt:lpstr>
      <vt:lpstr>Пятое поколение ЭВМ</vt:lpstr>
      <vt:lpstr>Итог: четыре поколения ЭВМ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Поколения вычислительных машин</dc:title>
  <dc:creator>Журавлев Кирилл Владимирович</dc:creator>
  <cp:lastModifiedBy>Журавлев Кирилл Владимирович</cp:lastModifiedBy>
  <cp:revision>2</cp:revision>
  <dcterms:created xsi:type="dcterms:W3CDTF">2020-12-20T10:47:03Z</dcterms:created>
  <dcterms:modified xsi:type="dcterms:W3CDTF">2020-12-20T10:59:15Z</dcterms:modified>
</cp:coreProperties>
</file>